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fd62e66d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fd62e66d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fd62e66d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fd62e66d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fd62e66d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fd62e66d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fd62e66d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fd62e66d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fd62e66d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fd62e66d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fd62e66d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fd62e66d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fd62e66d8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fd62e66d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fd62e66d8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fd62e66d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fd62e66d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fd62e66d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fd62e66d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fd62e66d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fd62e66d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fd62e66d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fd62e66d8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fd62e66d8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fd62e66d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fd62e66d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1c14eb1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1c14eb1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fd62e66d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fd62e66d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fd62e66d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fd62e66d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fd62e66d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fd62e66d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fd62e66d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fd62e66d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fd62e66d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fd62e66d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1c75dd0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1c75dd0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fd62e66d8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fd62e66d8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fd62e66d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fd62e66d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c75dd03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1c75dd0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fea9d82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fea9d82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fd62e66d8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7fd62e66d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fd62e66d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7fd62e66d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fea9d826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fea9d826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fd62e66d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fd62e66d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fd62e66d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fd62e66d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fd62e66d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fd62e66d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fd62e66d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fd62e66d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fd62e66d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fd62e66d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fd62e66d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fd62e66d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fd62e66d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fd62e66d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clovaai/CRAFT-pytorch" TargetMode="External"/><Relationship Id="rId4" Type="http://schemas.openxmlformats.org/officeDocument/2006/relationships/hyperlink" Target="https://huggingface.co/docs/transformers/model_doc/trocr" TargetMode="External"/><Relationship Id="rId5" Type="http://schemas.openxmlformats.org/officeDocument/2006/relationships/hyperlink" Target="https://github.com/JingyunLiang/SwinIR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Document Type Image Classification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Upstage Ai Lab 3</a:t>
            </a:r>
            <a:r>
              <a:rPr lang="ko"/>
              <a:t>기 - 7조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높</a:t>
            </a:r>
            <a:r>
              <a:rPr lang="ko" sz="1700"/>
              <a:t>은 점수를 얻기 위해 train data를 test data와 유사하게 만드는 것이 중요.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Albumentations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Rotate, Shift, Flip과 같은 Geometric transform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Padding을 이용한 원본 이미지 비율 유지.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Augrahy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NoiseTexturize</a:t>
            </a:r>
            <a:r>
              <a:rPr lang="ko" sz="1700"/>
              <a:t>, BrightnessTexturize와 같은 노이즈 추가.</a:t>
            </a:r>
            <a:endParaRPr sz="1700"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2-1.Data augmentation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Samples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00" y="1315400"/>
            <a:ext cx="2683225" cy="31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488" y="1315400"/>
            <a:ext cx="2683225" cy="31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575" y="1315400"/>
            <a:ext cx="2648275" cy="31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71900" y="1919075"/>
            <a:ext cx="8222100" cy="29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52"/>
              <a:t>기본 성능 측정 및 문제점 파악을 위한 학습 수행.</a:t>
            </a:r>
            <a:endParaRPr sz="2052"/>
          </a:p>
          <a:p>
            <a:pPr indent="-324970" lvl="0" marL="457200" rtl="0" algn="l">
              <a:spcBef>
                <a:spcPts val="1200"/>
              </a:spcBef>
              <a:spcAft>
                <a:spcPts val="0"/>
              </a:spcAft>
              <a:buSzPts val="1518"/>
              <a:buChar char="●"/>
            </a:pPr>
            <a:r>
              <a:rPr lang="ko" sz="1517"/>
              <a:t>Models : ResNet, EfficientNet, ViT, Swin-Transformer</a:t>
            </a:r>
            <a:endParaRPr sz="1517"/>
          </a:p>
          <a:p>
            <a:pPr indent="-324970" lvl="0" marL="457200" rtl="0" algn="l">
              <a:spcBef>
                <a:spcPts val="0"/>
              </a:spcBef>
              <a:spcAft>
                <a:spcPts val="0"/>
              </a:spcAft>
              <a:buSzPts val="1518"/>
              <a:buChar char="●"/>
            </a:pPr>
            <a:r>
              <a:rPr lang="ko" sz="1517"/>
              <a:t>Loss func : CrossEntropy</a:t>
            </a:r>
            <a:endParaRPr sz="1517"/>
          </a:p>
          <a:p>
            <a:pPr indent="-324970" lvl="0" marL="457200" rtl="0" algn="l">
              <a:spcBef>
                <a:spcPts val="0"/>
              </a:spcBef>
              <a:spcAft>
                <a:spcPts val="0"/>
              </a:spcAft>
              <a:buSzPts val="1518"/>
              <a:buChar char="●"/>
            </a:pPr>
            <a:r>
              <a:rPr lang="ko" sz="1517"/>
              <a:t>Optimizer : Adam, AdamW</a:t>
            </a:r>
            <a:endParaRPr sz="1517"/>
          </a:p>
          <a:p>
            <a:pPr indent="-324970" lvl="0" marL="457200" rtl="0" algn="l">
              <a:spcBef>
                <a:spcPts val="0"/>
              </a:spcBef>
              <a:spcAft>
                <a:spcPts val="0"/>
              </a:spcAft>
              <a:buSzPts val="1518"/>
              <a:buChar char="●"/>
            </a:pPr>
            <a:r>
              <a:rPr lang="ko" sz="1517"/>
              <a:t>Metric : F1-macro</a:t>
            </a:r>
            <a:endParaRPr sz="151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16"/>
              <a:t>결과</a:t>
            </a:r>
            <a:endParaRPr sz="2016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70 ~ 89로 점수 편차가 굉장히 크게 발생.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Transformer 계열의 모델이 2~3정도 더 낮은 점수를 보이는 경향.</a:t>
            </a:r>
            <a:endParaRPr sz="1500"/>
          </a:p>
        </p:txBody>
      </p:sp>
      <p:sp>
        <p:nvSpPr>
          <p:cNvPr id="138" name="Google Shape;138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2-2.Training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.Problems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471900" y="1772275"/>
            <a:ext cx="82221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8"/>
              <a:t>Q) 어</a:t>
            </a:r>
            <a:r>
              <a:rPr b="1" lang="ko" sz="1908"/>
              <a:t>떤 방식이 더 좋을까요??(주관적인 생각입니다.)</a:t>
            </a:r>
            <a:endParaRPr b="1" sz="1908"/>
          </a:p>
          <a:p>
            <a:pPr indent="-32797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691"/>
              <a:t>Pytorch Dataset 클래스에서 증강하는 Online 방식</a:t>
            </a:r>
            <a:endParaRPr sz="1691"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 sz="1508"/>
              <a:t>step마다 데이터가 증강되니까 다양성이 더 높을 것.</a:t>
            </a:r>
            <a:endParaRPr sz="1508"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 sz="1508"/>
              <a:t>기본 데이터의 양만큼 step이 수행되므로 1epoch이 빠르다.</a:t>
            </a:r>
            <a:endParaRPr sz="1508"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 sz="1508"/>
              <a:t>확률적 증강이므로 실험마다 입력되는 데이터가 달라진다.</a:t>
            </a:r>
            <a:endParaRPr sz="1508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18"/>
          </a:p>
          <a:p>
            <a:pPr indent="-32797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1691"/>
              <a:t>학습 전에 증강한 이미지를 저장하고 학습에 반영하는 Offline 방식</a:t>
            </a:r>
            <a:endParaRPr sz="1691"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 sz="1508"/>
              <a:t>데이터 양이 증가하므로 다양성의 하한선 보장.</a:t>
            </a:r>
            <a:endParaRPr sz="1508"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 sz="1508"/>
              <a:t>1 epoch 소요 시간 증가.</a:t>
            </a:r>
            <a:endParaRPr sz="1508"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 sz="1508"/>
              <a:t>증강 데이터가 고정되므로 실험별 비교 가능.</a:t>
            </a:r>
            <a:endParaRPr sz="150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3-1.데이</a:t>
            </a:r>
            <a:r>
              <a:rPr lang="ko"/>
              <a:t>터 반영 방식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3-1.데이터 반영 방식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471900" y="1919075"/>
            <a:ext cx="82221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정답</a:t>
            </a:r>
            <a:r>
              <a:rPr lang="ko"/>
              <a:t>은 없다고 생각하지만 이번 대회에서는 다음과 같은 양상을 보임.</a:t>
            </a:r>
            <a:endParaRPr/>
          </a:p>
          <a:p>
            <a:pPr indent="-32492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 sz="1640"/>
              <a:t>online 방식으로 학습했을 때 LB : 60 ~ 70</a:t>
            </a:r>
            <a:endParaRPr sz="1640"/>
          </a:p>
          <a:p>
            <a:pPr indent="-3249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1640"/>
              <a:t>offline 방식으로 학습했을 때 LB : 80 ~ 90</a:t>
            </a:r>
            <a:endParaRPr sz="164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원인 </a:t>
            </a:r>
            <a:endParaRPr/>
          </a:p>
          <a:p>
            <a:pPr indent="-32797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 sz="1691"/>
              <a:t>기본 데이터 양이 작기 때문에 online 방식으로 학습시 모델의 포화가 빠르</a:t>
            </a:r>
            <a:r>
              <a:rPr lang="ko" sz="1691"/>
              <a:t>게 발생.</a:t>
            </a:r>
            <a:endParaRPr sz="1691"/>
          </a:p>
          <a:p>
            <a:pPr indent="-3279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1691"/>
              <a:t>offline으</a:t>
            </a:r>
            <a:r>
              <a:rPr lang="ko" sz="1691"/>
              <a:t>로 전환했을 때 LB : 89까지 향상.</a:t>
            </a:r>
            <a:endParaRPr sz="169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3-2.예</a:t>
            </a:r>
            <a:r>
              <a:rPr lang="ko"/>
              <a:t>측 결과 분석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025" y="1724575"/>
            <a:ext cx="5827927" cy="333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3-2.예</a:t>
            </a:r>
            <a:r>
              <a:rPr lang="ko"/>
              <a:t>측 결과 분석</a:t>
            </a:r>
            <a:endParaRPr/>
          </a:p>
        </p:txBody>
      </p:sp>
      <p:sp>
        <p:nvSpPr>
          <p:cNvPr id="167" name="Google Shape;167;p29"/>
          <p:cNvSpPr txBox="1"/>
          <p:nvPr>
            <p:ph idx="4294967295" type="body"/>
          </p:nvPr>
        </p:nvSpPr>
        <p:spPr>
          <a:xfrm>
            <a:off x="352425" y="721800"/>
            <a:ext cx="7604100" cy="16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예</a:t>
            </a:r>
            <a:r>
              <a:rPr lang="ko" sz="1600"/>
              <a:t>측 결과를 정성 분석하면서 정성스럽게(?) 정답을 기록, 제출 이전에 성능을 파악.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283925"/>
            <a:ext cx="4724301" cy="354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5190775" y="2118850"/>
            <a:ext cx="37809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3, 4, 7, 14 클래스에서 가장 많은 오답 발생.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(3, 7), (3, 13), (3, 14)와 같이 서류 형태의 클래스들을 잘못 분류하는 양상.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성능이 향상되더라도 틀리는 수가 줄어들 뿐 양상은 유지.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/>
              <a:t>.Solutions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</a:t>
            </a:r>
            <a:r>
              <a:rPr lang="ko"/>
              <a:t> : </a:t>
            </a:r>
            <a:r>
              <a:rPr lang="ko"/>
              <a:t>O</a:t>
            </a:r>
            <a:r>
              <a:rPr lang="ko"/>
              <a:t>nline</a:t>
            </a:r>
            <a:r>
              <a:rPr lang="ko"/>
              <a:t> augmentation방식으로</a:t>
            </a:r>
            <a:r>
              <a:rPr lang="ko"/>
              <a:t> 성능을 향상시킬 수 없을까?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offline augmentation은 데이터 증강과 학습에 시간이 많이 소모된다.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학습 방식을 개선하고자 적절한 LR scheduler를 탐색.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Step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Exponential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Cyclic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ko" sz="1500">
                <a:solidFill>
                  <a:schemeClr val="dk1"/>
                </a:solidFill>
              </a:rPr>
              <a:t>Cosine Annealing WarmUp Restart</a:t>
            </a:r>
            <a:r>
              <a:rPr lang="ko" sz="1500"/>
              <a:t> (offline LB 88.03 ➡️ online LB 91.27)</a:t>
            </a:r>
            <a:endParaRPr sz="1500"/>
          </a:p>
        </p:txBody>
      </p:sp>
      <p:sp>
        <p:nvSpPr>
          <p:cNvPr id="180" name="Google Shape;180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4-1.LR Scheduler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4050"/>
            <a:ext cx="8222100" cy="29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Team Introduction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Baseline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Problems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Solutions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Review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Q&amp;A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Cosine Annealing WarmUp Restarts</a:t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88" y="734874"/>
            <a:ext cx="5375526" cy="28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1354800" y="3739100"/>
            <a:ext cx="70455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LR=0에서부터 시작해 warm up epoch까지 LR을 점차 증가.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이후 점차 감소, 학습 후반부로 갈수록 작은 학습률로 학습.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점진적인 상향 및 하향을 통해 학습의 안정성을 높히는 효과.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LR을 주기적으로 초기화하기 때문에 saddle point 같은 정체 구간을 벗어나게 도움.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4-2.Crop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: 자</a:t>
            </a:r>
            <a:r>
              <a:rPr lang="ko"/>
              <a:t>주 틀리는 데이터들의 유형이 비슷하니까 결정 경계가 명확하지 못한 것 아닐까?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Focal Loss를 실험해봤으나 cross entropy와 차이가 없었다.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RandomCrop 외에 4가지 crop 방식을 추가하면 이미지의 부분들을 세부적으로 보게 될 것이라 예상. 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91.27 ➡️ 93.4로 점수 향상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EfficientNet-B3(300) ➡️ EfficientNet-B5(456)으로 scale up. </a:t>
            </a:r>
            <a:r>
              <a:rPr lang="ko" sz="1500"/>
              <a:t>LB 93.4 ➡️ 94.59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Grad-CAM</a:t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388" y="739925"/>
            <a:ext cx="2587141" cy="32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571" y="739925"/>
            <a:ext cx="2587141" cy="3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/>
        </p:nvSpPr>
        <p:spPr>
          <a:xfrm>
            <a:off x="827050" y="4119525"/>
            <a:ext cx="7790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두 이미지 모두 제목이 명확하게 드러나 있으나 오답 발생.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문서 내부가 아닌 의미없는 곳을 보고 있으므로  결정 경계가 명확하지 못한 상태로 해석.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Samples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250" y="699388"/>
            <a:ext cx="2677500" cy="33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150" y="699400"/>
            <a:ext cx="1923947" cy="33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/>
        </p:nvSpPr>
        <p:spPr>
          <a:xfrm>
            <a:off x="2676300" y="4253400"/>
            <a:ext cx="3670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Left) 가로, 세로 중심선을 기준으로 4분할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Right) 6개 정사각형으로 분할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Samples</a:t>
            </a:r>
            <a:endParaRPr/>
          </a:p>
        </p:txBody>
      </p:sp>
      <p:sp>
        <p:nvSpPr>
          <p:cNvPr id="215" name="Google Shape;215;p36"/>
          <p:cNvSpPr txBox="1"/>
          <p:nvPr/>
        </p:nvSpPr>
        <p:spPr>
          <a:xfrm>
            <a:off x="3119275" y="3828075"/>
            <a:ext cx="2575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Left) 가</a:t>
            </a: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로</a:t>
            </a: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기준 2분할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Right) 가</a:t>
            </a: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로 기준 3분할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006500" cy="27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150" y="771450"/>
            <a:ext cx="4627700" cy="27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4-3.Calibration Model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: 하나</a:t>
            </a:r>
            <a:r>
              <a:rPr lang="ko"/>
              <a:t>의 모델이 모든 클래스를 학습하기 어렵다면, 틀리는 클래스만 학습해보자.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오답이 발생한 11개 클래스만으로 모델 학습. </a:t>
            </a:r>
            <a:endParaRPr sz="17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" sz="1600"/>
              <a:t>테스트 단계에서 total model과 calibration model의 앙상블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" sz="1500"/>
              <a:t>EfficientNet-B5(456) </a:t>
            </a:r>
            <a:r>
              <a:rPr lang="ko" sz="1500"/>
              <a:t>➡️</a:t>
            </a:r>
            <a:r>
              <a:rPr lang="ko" sz="1500"/>
              <a:t>  LB : 96.47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calib model 역</a:t>
            </a:r>
            <a:r>
              <a:rPr lang="ko" sz="1500"/>
              <a:t>시 틀리는 형태가 동일하게 유지. 즉, 근본적인 문제를 해결하지 못함.</a:t>
            </a:r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Mentoring : EfficientNet</a:t>
            </a:r>
            <a:r>
              <a:rPr lang="ko"/>
              <a:t>은 train f1이 빠르게 포화되었으며 90~93으로 상한선이 존재.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모델이 데이터의 특정 부분에 오버피팅 되는 것이며 model scale up 추천.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EfficientNet B5에</a:t>
            </a:r>
            <a:r>
              <a:rPr lang="ko" sz="1600"/>
              <a:t>서 EfficientNetV2로 교체.</a:t>
            </a:r>
            <a:endParaRPr sz="16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f1 score의 </a:t>
            </a:r>
            <a:r>
              <a:rPr lang="ko" sz="1500"/>
              <a:t>빠</a:t>
            </a:r>
            <a:r>
              <a:rPr lang="ko" sz="1500"/>
              <a:t>른 포화 양상이 없어졌으며 train f1은 98까지 상승.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EfficientNetV2 Large </a:t>
            </a:r>
            <a:r>
              <a:rPr lang="ko" sz="1500"/>
              <a:t>➡️ LB : 95.24</a:t>
            </a:r>
            <a:endParaRPr sz="15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ko" sz="1500"/>
              <a:t>EfficientNetV2 X</a:t>
            </a:r>
            <a:r>
              <a:rPr lang="ko"/>
              <a:t> </a:t>
            </a:r>
            <a:r>
              <a:rPr lang="ko" sz="1500"/>
              <a:t>Large</a:t>
            </a:r>
            <a:r>
              <a:rPr lang="ko"/>
              <a:t> </a:t>
            </a:r>
            <a:r>
              <a:rPr lang="ko" sz="1500"/>
              <a:t>➡️ LB :</a:t>
            </a:r>
            <a:r>
              <a:rPr lang="ko"/>
              <a:t> 95.64</a:t>
            </a:r>
            <a:endParaRPr/>
          </a:p>
        </p:txBody>
      </p:sp>
      <p:sp>
        <p:nvSpPr>
          <p:cNvPr id="229" name="Google Shape;229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4-4.Model Scale Up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활</a:t>
            </a:r>
            <a:r>
              <a:rPr lang="ko" sz="1700"/>
              <a:t>용1. 오답률이 높은 클래스는 OCR 모델로 핵심 키워드가 포함되는지 검사하여 예측을 보정.</a:t>
            </a:r>
            <a:endParaRPr sz="1700"/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CRAFT : Text Detection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TrOCR : Text Extraction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오답 클래스별로 주요 키워드를 설정하고, 추출 결과가 키워드를 포함하는 경우 분류 결과 생성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테스트 이미지에 적용된 증강으로 인해 추출 결과가 좋지 못했고 각각의 클래스별로 내용이 다양해 주요 키워드 설정이 어려움.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/>
              <a:t>결과적으로 리더보드 점수 향상에 도움되지 못함.</a:t>
            </a:r>
            <a:endParaRPr sz="1500"/>
          </a:p>
        </p:txBody>
      </p:sp>
      <p:sp>
        <p:nvSpPr>
          <p:cNvPr id="235" name="Google Shape;235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4-5.OCR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4-5.OCR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471900" y="1855872"/>
            <a:ext cx="82221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/>
              <a:t>활용2. CRAFT로 추출한 글자 영역을 활용한 학습 데이터 생성.</a:t>
            </a:r>
            <a:endParaRPr sz="1500"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25" y="2307980"/>
            <a:ext cx="3605550" cy="24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4316450" y="2307975"/>
            <a:ext cx="45291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개인정보 보호를 위한 블랙 박스는 불필요한 노이즈라면 줄일 필요가 있다.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각 문서별 글자만 남겨놓음으로써 양식이 아닌 내용에 집중하길 희망.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EfficientNetV2 : 95.64 ➡️ 95.44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EfficientNet-B5 : 95.59 ➡️ 97.22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○"/>
            </a:pPr>
            <a:r>
              <a:rPr lang="ko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img size : 456 ➡️ 528, 613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○"/>
            </a:pPr>
            <a:r>
              <a:rPr lang="ko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label smoothing 도입.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Image</a:t>
            </a:r>
            <a:endParaRPr/>
          </a:p>
        </p:txBody>
      </p:sp>
      <p:sp>
        <p:nvSpPr>
          <p:cNvPr id="249" name="Google Shape;249;p41"/>
          <p:cNvSpPr txBox="1"/>
          <p:nvPr>
            <p:ph idx="4294967295" type="body"/>
          </p:nvPr>
        </p:nvSpPr>
        <p:spPr>
          <a:xfrm>
            <a:off x="2780500" y="4009225"/>
            <a:ext cx="42063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Left) random color paper(numpy)에 paste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/>
              <a:t>Right) 원본 이미지와 mixup</a:t>
            </a:r>
            <a:endParaRPr sz="1500"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82" y="749100"/>
            <a:ext cx="3462668" cy="313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425" y="749100"/>
            <a:ext cx="3462668" cy="313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1.Team 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4-6.TTA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471900" y="1855872"/>
            <a:ext cx="82221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/>
              <a:t>테스트 데이터를 증강하여 예측.</a:t>
            </a:r>
            <a:endParaRPr sz="1500"/>
          </a:p>
        </p:txBody>
      </p:sp>
      <p:sp>
        <p:nvSpPr>
          <p:cNvPr id="258" name="Google Shape;258;p42"/>
          <p:cNvSpPr txBox="1"/>
          <p:nvPr/>
        </p:nvSpPr>
        <p:spPr>
          <a:xfrm>
            <a:off x="623450" y="2307975"/>
            <a:ext cx="82221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1단계 : 원본 + </a:t>
            </a: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Test Image Denoising(SwinIR) + Multi scale resize(456, 528, 613, 720, 800)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2단계 : Rotation(15도 단위로 360도까지) + Flip(Horizontal, Vertical, Transpose)</a:t>
            </a:r>
            <a:endParaRPr sz="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3단계 : 분할하지 않은 원본 + 가로 3분할 + 세로 3분할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생성된 이미지들을 독립적으로 모델에 입력하고 예측, </a:t>
            </a: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가장 높은 확률을 갖는 클래스를 결과로 선정.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97.22에서 </a:t>
            </a: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98.14</a:t>
            </a:r>
            <a:r>
              <a:rPr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로 점수 향상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SwinIR</a:t>
            </a:r>
            <a:endParaRPr/>
          </a:p>
        </p:txBody>
      </p:sp>
      <p:sp>
        <p:nvSpPr>
          <p:cNvPr id="264" name="Google Shape;264;p43"/>
          <p:cNvSpPr txBox="1"/>
          <p:nvPr>
            <p:ph idx="4294967295" type="body"/>
          </p:nvPr>
        </p:nvSpPr>
        <p:spPr>
          <a:xfrm>
            <a:off x="3290700" y="4009225"/>
            <a:ext cx="24417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Left) 원</a:t>
            </a:r>
            <a:r>
              <a:rPr lang="ko" sz="1500"/>
              <a:t>본 테스트 이미지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/>
              <a:t>Right) SwinIR + Resize</a:t>
            </a:r>
            <a:endParaRPr sz="1500"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50" y="771450"/>
            <a:ext cx="4116155" cy="30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930" y="771450"/>
            <a:ext cx="3085375" cy="30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5.Review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/>
        </p:nvSpPr>
        <p:spPr>
          <a:xfrm>
            <a:off x="615450" y="1090950"/>
            <a:ext cx="79131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김민준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근본적인</a:t>
            </a:r>
            <a:r>
              <a:rPr b="1" lang="ko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문제를 해결하지 못한 것 같고 텍스트 정보를 활용할 수 있었다면 하는 아쉬움이 남는다.</a:t>
            </a:r>
            <a:endParaRPr b="1"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경진대</a:t>
            </a:r>
            <a:r>
              <a:rPr lang="ko"/>
              <a:t>회 후기</a:t>
            </a:r>
            <a:endParaRPr/>
          </a:p>
        </p:txBody>
      </p:sp>
      <p:sp>
        <p:nvSpPr>
          <p:cNvPr id="278" name="Google Shape;278;p45"/>
          <p:cNvSpPr txBox="1"/>
          <p:nvPr/>
        </p:nvSpPr>
        <p:spPr>
          <a:xfrm>
            <a:off x="615450" y="2745863"/>
            <a:ext cx="7913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김홍석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ko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cv에 대한 깊은 이해가 없이 도전하기에는 힘들었다. 하지만 다양한 모델을 사용해보고 팀원들과의 소통을 통해 cv task에 대한 인사이트를 얻을 수 있는 좋은 기회가 된 것 같다.</a:t>
            </a:r>
            <a:endParaRPr b="1"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615450" y="1835850"/>
            <a:ext cx="7913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기현우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ko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완벽히 clean한 적은 수의 train 데이터와 그와 상반되게 noise가 심하게 들어간 test 데이터로 모델이 classification을 잘 수행할 수 있게 해결하는 대회의 과정이 나중에도 많은 도움이 될 수 있게 생각을 많이한 것 같다.</a:t>
            </a:r>
            <a:endParaRPr b="1"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15450" y="3655875"/>
            <a:ext cx="7913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조수한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ko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테스트를 하며 문제점을 찾아 그 부분을 어떻게 해결 하려는지 전략이 중요하다 느꼈다. 결과적으로는 큰 역할은 못하였지만 팀원들에게 많은 것을 배울 수 있었다.</a:t>
            </a:r>
            <a:endParaRPr b="1"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Reference</a:t>
            </a:r>
            <a:endParaRPr/>
          </a:p>
        </p:txBody>
      </p:sp>
      <p:sp>
        <p:nvSpPr>
          <p:cNvPr id="286" name="Google Shape;286;p46"/>
          <p:cNvSpPr txBox="1"/>
          <p:nvPr/>
        </p:nvSpPr>
        <p:spPr>
          <a:xfrm>
            <a:off x="212675" y="834925"/>
            <a:ext cx="8774700" cy="4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Text Detection- </a:t>
            </a:r>
            <a:r>
              <a:rPr lang="ko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https://github.com/clovaai/CRAFT-pytorch</a:t>
            </a: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OCR - </a:t>
            </a:r>
            <a:r>
              <a:rPr lang="ko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https://huggingface.co/docs/transformers/model_doc/trocr</a:t>
            </a: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Test Image Denoising - </a:t>
            </a:r>
            <a:r>
              <a:rPr lang="ko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https://github.com/JingyunLiang/SwinIR</a:t>
            </a: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</a:t>
            </a:r>
            <a:r>
              <a:rPr lang="ko"/>
              <a:t>.Q&amp;A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105150" y="716775"/>
            <a:ext cx="28080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60"/>
              <a:t>김민준</a:t>
            </a:r>
            <a:endParaRPr sz="2460"/>
          </a:p>
        </p:txBody>
      </p:sp>
      <p:sp>
        <p:nvSpPr>
          <p:cNvPr id="85" name="Google Shape;85;p16"/>
          <p:cNvSpPr txBox="1"/>
          <p:nvPr/>
        </p:nvSpPr>
        <p:spPr>
          <a:xfrm>
            <a:off x="3709900" y="763024"/>
            <a:ext cx="5009700" cy="4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컴퓨터공학과 학사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과거 - 3년차 ML engineer, 현재 - 취준생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Interested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Computer Vision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MLOps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Production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Role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EDA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Augmentation, Generation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Modeling, Calibration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0" y="1279700"/>
            <a:ext cx="2998276" cy="288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105150" y="716775"/>
            <a:ext cx="28080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60"/>
              <a:t>기현우</a:t>
            </a:r>
            <a:endParaRPr sz="2460"/>
          </a:p>
        </p:txBody>
      </p:sp>
      <p:sp>
        <p:nvSpPr>
          <p:cNvPr id="92" name="Google Shape;92;p17"/>
          <p:cNvSpPr txBox="1"/>
          <p:nvPr/>
        </p:nvSpPr>
        <p:spPr>
          <a:xfrm>
            <a:off x="3709900" y="763036"/>
            <a:ext cx="5009700" cy="3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AI 의료융합전공 4학년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Interested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ComputerVision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medical domain AI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Role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EDA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Augmentation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modeling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50" y="1635625"/>
            <a:ext cx="1790800" cy="21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105150" y="716775"/>
            <a:ext cx="28080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60"/>
              <a:t>김홍석</a:t>
            </a:r>
            <a:endParaRPr sz="2460"/>
          </a:p>
        </p:txBody>
      </p:sp>
      <p:sp>
        <p:nvSpPr>
          <p:cNvPr id="99" name="Google Shape;99;p18"/>
          <p:cNvSpPr txBox="1"/>
          <p:nvPr/>
        </p:nvSpPr>
        <p:spPr>
          <a:xfrm>
            <a:off x="3709900" y="763036"/>
            <a:ext cx="5009700" cy="3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전자공학 전공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Interested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Computer Vision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Role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modeling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calibration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결</a:t>
            </a: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과 분석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50" y="1279700"/>
            <a:ext cx="2881975" cy="28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105150" y="716775"/>
            <a:ext cx="28080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460"/>
              <a:t>조수한</a:t>
            </a:r>
            <a:endParaRPr sz="2460"/>
          </a:p>
        </p:txBody>
      </p:sp>
      <p:sp>
        <p:nvSpPr>
          <p:cNvPr id="106" name="Google Shape;106;p19"/>
          <p:cNvSpPr txBox="1"/>
          <p:nvPr/>
        </p:nvSpPr>
        <p:spPr>
          <a:xfrm>
            <a:off x="3709900" y="763036"/>
            <a:ext cx="5009700" cy="3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컴공생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Interested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cv, nlp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Role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EDA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Augmentation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modeling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75" y="1697748"/>
            <a:ext cx="2007850" cy="19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평</a:t>
            </a:r>
            <a:r>
              <a:rPr lang="ko"/>
              <a:t>일 오전 10시 스크럼.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오전 10시 ~ 오후 6시 각자의 아이디어로 개발 진행.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오후 6시부터 결과 공유 및 토론.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코드 공유 : GitHub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개발 기록 : Notion</a:t>
            </a:r>
            <a:endParaRPr sz="1600"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Rule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2.Baseline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